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66" r:id="rId4"/>
    <p:sldId id="271" r:id="rId5"/>
    <p:sldId id="270" r:id="rId6"/>
    <p:sldId id="267" r:id="rId7"/>
    <p:sldId id="272" r:id="rId8"/>
    <p:sldId id="273" r:id="rId9"/>
    <p:sldId id="263" r:id="rId10"/>
    <p:sldId id="258" r:id="rId11"/>
    <p:sldId id="259" r:id="rId12"/>
    <p:sldId id="260" r:id="rId13"/>
    <p:sldId id="261" r:id="rId14"/>
    <p:sldId id="262" r:id="rId15"/>
    <p:sldId id="274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41" autoAdjust="0"/>
  </p:normalViewPr>
  <p:slideViewPr>
    <p:cSldViewPr snapToGrid="0">
      <p:cViewPr varScale="1">
        <p:scale>
          <a:sx n="98" d="100"/>
          <a:sy n="98" d="100"/>
        </p:scale>
        <p:origin x="8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7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86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487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6166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54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8966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03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960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25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37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6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73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39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45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60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8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5F3FA42-0795-4067-B3B3-F5573159DDF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C10D-2856-4037-8361-D74612F8A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950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262676" cy="3158068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Реализация проектов физкультурно-спортивной направленности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2016-2021 год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tx1"/>
                </a:solidFill>
              </a:rPr>
              <a:t>ГТО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Спортивный класс</a:t>
            </a:r>
          </a:p>
        </p:txBody>
      </p:sp>
    </p:spTree>
    <p:extLst>
      <p:ext uri="{BB962C8B-B14F-4D97-AF65-F5344CB8AC3E}">
        <p14:creationId xmlns:p14="http://schemas.microsoft.com/office/powerpoint/2010/main" val="39384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92555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Спортивный класс </a:t>
            </a:r>
            <a:r>
              <a:rPr lang="ru-RU" b="1" dirty="0" smtClean="0"/>
              <a:t>(волейбол)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706138"/>
            <a:ext cx="11273883" cy="4873082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u="sng" dirty="0" smtClean="0"/>
              <a:t>Создан:</a:t>
            </a:r>
            <a:r>
              <a:rPr lang="ru-RU" sz="4000" b="1" dirty="0" smtClean="0"/>
              <a:t> в сентябре 2015 года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4000" b="1" u="sng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000" b="1" u="sng" dirty="0" smtClean="0"/>
              <a:t>Партнёры:</a:t>
            </a:r>
            <a:r>
              <a:rPr lang="ru-RU" sz="4000" b="1" dirty="0" smtClean="0"/>
              <a:t> СШОР по волейболу «Юность»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000" b="1" dirty="0"/>
              <a:t> </a:t>
            </a:r>
            <a:r>
              <a:rPr lang="ru-RU" sz="4000" b="1" dirty="0" smtClean="0"/>
              <a:t>                    СШОР по волейболу «Енисей»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В данное время в 6в классе обучается 30 детей, из них 17 занимаются в спортивных школах по волейболу</a:t>
            </a:r>
          </a:p>
          <a:p>
            <a:r>
              <a:rPr lang="ru-RU" sz="2000" dirty="0" smtClean="0"/>
              <a:t> </a:t>
            </a:r>
            <a:r>
              <a:rPr lang="ru-RU" dirty="0" smtClean="0"/>
              <a:t>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3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Спортивный класс </a:t>
            </a:r>
            <a:r>
              <a:rPr lang="ru-RU" b="1" dirty="0" smtClean="0"/>
              <a:t>(волейбол)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081668"/>
            <a:ext cx="11574966" cy="5497552"/>
          </a:xfrm>
        </p:spPr>
        <p:txBody>
          <a:bodyPr>
            <a:normAutofit lnSpcReduction="10000"/>
          </a:bodyPr>
          <a:lstStyle/>
          <a:p>
            <a:r>
              <a:rPr lang="ru-RU" sz="2400" b="1" u="sng" dirty="0" smtClean="0"/>
              <a:t>Лето:</a:t>
            </a:r>
            <a:r>
              <a:rPr lang="ru-RU" sz="2400" b="1" dirty="0" smtClean="0"/>
              <a:t> Ежегодно во время летних каникул, занимающиеся волейболом дети, проходят учебно-тренировочные сборы в спортивных отрядах пришкольного лагеря. Летом 2019 года команда девочек выезжала для прохождения сборов в детский оздоровительный лагерь «Журавлёнок» в посёлке Шушенское.</a:t>
            </a:r>
          </a:p>
          <a:p>
            <a:endParaRPr lang="ru-RU" sz="2400" b="1" dirty="0" smtClean="0"/>
          </a:p>
          <a:p>
            <a:r>
              <a:rPr lang="ru-RU" sz="2400" b="1" u="sng" dirty="0" smtClean="0"/>
              <a:t>Тренировочный процесс:</a:t>
            </a:r>
            <a:r>
              <a:rPr lang="ru-RU" sz="2400" b="1" dirty="0" smtClean="0"/>
              <a:t> занятия организованы на базе школы № 115 - 4 раза в неделю, в д/с им. М. Дворкина - 2 раза в неделю.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400" b="1" u="sng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 smtClean="0"/>
              <a:t>Сопутствующие занятия: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/>
              <a:t>2019-2020г – Плавание в бассейне «Медуза»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/>
              <a:t>2019-2021г – Занятие с психологом «Школа лидера»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/>
              <a:t>2020-2021г – Занятия по спортивной медицине в Краевом  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физкультурно-спортивном диспансере (в планах)</a:t>
            </a:r>
            <a:r>
              <a:rPr lang="ru-RU" sz="2400" dirty="0" smtClean="0"/>
              <a:t>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0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Спортивный класс </a:t>
            </a:r>
            <a:r>
              <a:rPr lang="ru-RU" b="1" dirty="0" smtClean="0"/>
              <a:t>(волейбол)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081668"/>
            <a:ext cx="11574966" cy="5497552"/>
          </a:xfrm>
        </p:spPr>
        <p:txBody>
          <a:bodyPr>
            <a:normAutofit/>
          </a:bodyPr>
          <a:lstStyle/>
          <a:p>
            <a:r>
              <a:rPr lang="ru-RU" sz="2400" b="1" u="sng" dirty="0" smtClean="0"/>
              <a:t>Спортивные результаты: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Начиная со 2 класса </a:t>
            </a:r>
            <a:r>
              <a:rPr lang="ru-RU" sz="2400" dirty="0">
                <a:solidFill>
                  <a:schemeClr val="bg1"/>
                </a:solidFill>
              </a:rPr>
              <a:t>становится </a:t>
            </a:r>
            <a:r>
              <a:rPr lang="ru-RU" sz="2400" dirty="0" smtClean="0">
                <a:solidFill>
                  <a:schemeClr val="bg1"/>
                </a:solidFill>
              </a:rPr>
              <a:t>победителем в Спартакиаде школы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Октябрь 2017г. Первенство </a:t>
            </a:r>
            <a:r>
              <a:rPr lang="ru-RU" sz="2400" dirty="0">
                <a:solidFill>
                  <a:schemeClr val="bg1"/>
                </a:solidFill>
              </a:rPr>
              <a:t>Советского района по пионерболу среди мальчиков 2007-08 </a:t>
            </a:r>
            <a:r>
              <a:rPr lang="ru-RU" sz="2400" dirty="0" smtClean="0">
                <a:solidFill>
                  <a:schemeClr val="bg1"/>
                </a:solidFill>
              </a:rPr>
              <a:t>гг.р. - 1 место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Май 2018г. Турнир </a:t>
            </a:r>
            <a:r>
              <a:rPr lang="ru-RU" sz="2400" dirty="0">
                <a:solidFill>
                  <a:schemeClr val="bg1"/>
                </a:solidFill>
              </a:rPr>
              <a:t>по волейболу среди детей 2007-08гг.рожд., посвящённый празднованию 73 годовщины Победы в ВОВ 1941-1945гг., Школа № </a:t>
            </a:r>
            <a:r>
              <a:rPr lang="ru-RU" sz="2400" dirty="0" smtClean="0">
                <a:solidFill>
                  <a:schemeClr val="bg1"/>
                </a:solidFill>
              </a:rPr>
              <a:t>22 - 1 </a:t>
            </a:r>
            <a:r>
              <a:rPr lang="ru-RU" sz="2400" dirty="0">
                <a:solidFill>
                  <a:schemeClr val="bg1"/>
                </a:solidFill>
              </a:rPr>
              <a:t>и 2 </a:t>
            </a:r>
            <a:r>
              <a:rPr lang="ru-RU" sz="2400" dirty="0" smtClean="0">
                <a:solidFill>
                  <a:schemeClr val="bg1"/>
                </a:solidFill>
              </a:rPr>
              <a:t>места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Октябрь 2018г. Открытое </a:t>
            </a:r>
            <a:r>
              <a:rPr lang="ru-RU" sz="2400" dirty="0">
                <a:solidFill>
                  <a:schemeClr val="bg1"/>
                </a:solidFill>
              </a:rPr>
              <a:t>первенство Советского района по пионерболу среди </a:t>
            </a:r>
            <a:r>
              <a:rPr lang="ru-RU" sz="2400" dirty="0" smtClean="0">
                <a:solidFill>
                  <a:schemeClr val="bg1"/>
                </a:solidFill>
              </a:rPr>
              <a:t>мальчиков - 2 место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Декабрь 2018г. Межрегиональный </a:t>
            </a:r>
            <a:r>
              <a:rPr lang="ru-RU" sz="2400" dirty="0">
                <a:solidFill>
                  <a:schemeClr val="bg1"/>
                </a:solidFill>
              </a:rPr>
              <a:t>турнир по волейболу среди команд мальчиков 2008-09 г.р. «Новогодние забавы</a:t>
            </a:r>
            <a:r>
              <a:rPr lang="ru-RU" sz="2400" dirty="0" smtClean="0">
                <a:solidFill>
                  <a:schemeClr val="bg1"/>
                </a:solidFill>
              </a:rPr>
              <a:t>» - 1 </a:t>
            </a:r>
            <a:r>
              <a:rPr lang="ru-RU" sz="2400" dirty="0">
                <a:solidFill>
                  <a:schemeClr val="bg1"/>
                </a:solidFill>
              </a:rPr>
              <a:t>место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1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Спортивный класс </a:t>
            </a:r>
            <a:r>
              <a:rPr lang="ru-RU" b="1" dirty="0" smtClean="0"/>
              <a:t>(волейбол)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081668"/>
            <a:ext cx="11574966" cy="5497552"/>
          </a:xfrm>
        </p:spPr>
        <p:txBody>
          <a:bodyPr>
            <a:normAutofit/>
          </a:bodyPr>
          <a:lstStyle/>
          <a:p>
            <a:r>
              <a:rPr lang="ru-RU" sz="2400" b="1" u="sng" dirty="0" smtClean="0"/>
              <a:t>Спортивные результаты: (2019-2020 </a:t>
            </a:r>
            <a:r>
              <a:rPr lang="ru-RU" sz="2400" b="1" u="sng" dirty="0"/>
              <a:t>учебный год</a:t>
            </a:r>
            <a:r>
              <a:rPr lang="ru-RU" sz="2400" b="1" u="sng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Май 2019г «Кубок </a:t>
            </a:r>
            <a:r>
              <a:rPr lang="ru-RU" sz="2400" dirty="0">
                <a:solidFill>
                  <a:schemeClr val="bg1"/>
                </a:solidFill>
              </a:rPr>
              <a:t>Победы» соревнования по волейболу, среди </a:t>
            </a:r>
            <a:r>
              <a:rPr lang="ru-RU" sz="2400" dirty="0" smtClean="0">
                <a:solidFill>
                  <a:schemeClr val="bg1"/>
                </a:solidFill>
              </a:rPr>
              <a:t>девочек </a:t>
            </a:r>
            <a:r>
              <a:rPr lang="ru-RU" sz="2400" dirty="0">
                <a:solidFill>
                  <a:schemeClr val="bg1"/>
                </a:solidFill>
              </a:rPr>
              <a:t>2008-09гг.р</a:t>
            </a:r>
            <a:r>
              <a:rPr lang="ru-RU" sz="2400" dirty="0" smtClean="0">
                <a:solidFill>
                  <a:schemeClr val="bg1"/>
                </a:solidFill>
              </a:rPr>
              <a:t>. - </a:t>
            </a:r>
            <a:r>
              <a:rPr lang="ru-RU" sz="2400" b="1" dirty="0" smtClean="0">
                <a:solidFill>
                  <a:schemeClr val="bg1"/>
                </a:solidFill>
              </a:rPr>
              <a:t>1 место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Октябрь 2019г Первенство Красноярского края по волейболу среди детей 2007-08гг.р. </a:t>
            </a:r>
            <a:r>
              <a:rPr lang="ru-RU" sz="2400" b="1" dirty="0" smtClean="0">
                <a:solidFill>
                  <a:schemeClr val="bg1"/>
                </a:solidFill>
              </a:rPr>
              <a:t>Девочки 8 место, мальчики 5 место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Ноябрь 2019г.Турнир </a:t>
            </a:r>
            <a:r>
              <a:rPr lang="ru-RU" sz="2400" dirty="0">
                <a:solidFill>
                  <a:schemeClr val="bg1"/>
                </a:solidFill>
              </a:rPr>
              <a:t>по волейболу, среди команд детей 2008-09гг.р</a:t>
            </a:r>
            <a:r>
              <a:rPr lang="ru-RU" sz="2400" dirty="0" smtClean="0">
                <a:solidFill>
                  <a:schemeClr val="bg1"/>
                </a:solidFill>
              </a:rPr>
              <a:t>. посвящённый </a:t>
            </a:r>
            <a:r>
              <a:rPr lang="ru-RU" sz="2400" dirty="0">
                <a:solidFill>
                  <a:schemeClr val="bg1"/>
                </a:solidFill>
              </a:rPr>
              <a:t>25-летию СШОР «Старт» г. </a:t>
            </a:r>
            <a:r>
              <a:rPr lang="ru-RU" sz="2400" dirty="0" smtClean="0">
                <a:solidFill>
                  <a:schemeClr val="bg1"/>
                </a:solidFill>
              </a:rPr>
              <a:t>Зеленогорск - </a:t>
            </a:r>
            <a:r>
              <a:rPr lang="ru-RU" sz="2400" b="1" dirty="0" smtClean="0">
                <a:solidFill>
                  <a:schemeClr val="bg1"/>
                </a:solidFill>
              </a:rPr>
              <a:t>3 место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Декабрь 2019г Открытый </a:t>
            </a:r>
            <a:r>
              <a:rPr lang="ru-RU" sz="2400" dirty="0">
                <a:solidFill>
                  <a:schemeClr val="bg1"/>
                </a:solidFill>
              </a:rPr>
              <a:t>турнир по волейболу среди детей 2008-09 гг.р. «Новогодний </a:t>
            </a:r>
            <a:r>
              <a:rPr lang="ru-RU" sz="2400" dirty="0" smtClean="0">
                <a:solidFill>
                  <a:schemeClr val="bg1"/>
                </a:solidFill>
              </a:rPr>
              <a:t>мяч» - </a:t>
            </a:r>
            <a:r>
              <a:rPr lang="ru-RU" sz="2400" b="1" dirty="0" smtClean="0">
                <a:solidFill>
                  <a:schemeClr val="bg1"/>
                </a:solidFill>
              </a:rPr>
              <a:t>3 место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Январь 2020г. V </a:t>
            </a:r>
            <a:r>
              <a:rPr lang="ru-RU" sz="2400" dirty="0">
                <a:solidFill>
                  <a:schemeClr val="bg1"/>
                </a:solidFill>
              </a:rPr>
              <a:t>Межрегиональный турнир по волейболу, посвящённый памяти Антоновой К.Н. (</a:t>
            </a:r>
            <a:r>
              <a:rPr lang="ru-RU" sz="2400" dirty="0" smtClean="0">
                <a:solidFill>
                  <a:schemeClr val="bg1"/>
                </a:solidFill>
              </a:rPr>
              <a:t>юноши) - </a:t>
            </a:r>
            <a:r>
              <a:rPr lang="ru-RU" sz="2400" b="1" dirty="0" smtClean="0">
                <a:solidFill>
                  <a:schemeClr val="bg1"/>
                </a:solidFill>
              </a:rPr>
              <a:t>2 место</a:t>
            </a:r>
            <a:endParaRPr lang="ru-RU" sz="24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7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Спортивный класс </a:t>
            </a:r>
            <a:r>
              <a:rPr lang="ru-RU" b="1" dirty="0" smtClean="0"/>
              <a:t>(волейбол)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081668"/>
            <a:ext cx="11574966" cy="5497552"/>
          </a:xfrm>
        </p:spPr>
        <p:txBody>
          <a:bodyPr>
            <a:normAutofit/>
          </a:bodyPr>
          <a:lstStyle/>
          <a:p>
            <a:r>
              <a:rPr lang="ru-RU" sz="2400" b="1" u="sng" dirty="0" smtClean="0"/>
              <a:t>Спортивные результаты: (2020-2021 учебный год)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Октябрь 2020г. Открытое первенство города Красноярск по волейболу среди юношей до 14 лет – </a:t>
            </a:r>
            <a:r>
              <a:rPr lang="ru-RU" sz="2400" b="1" dirty="0" smtClean="0">
                <a:solidFill>
                  <a:schemeClr val="bg1"/>
                </a:solidFill>
              </a:rPr>
              <a:t>1 место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Ноябрь 2020г. Турнир по волейболу среди девушек 2008-09гг.р., посвящённый празднованию Дня народного единства – </a:t>
            </a:r>
            <a:r>
              <a:rPr lang="ru-RU" sz="2400" b="1" dirty="0" smtClean="0">
                <a:solidFill>
                  <a:schemeClr val="bg1"/>
                </a:solidFill>
              </a:rPr>
              <a:t>2 место</a:t>
            </a:r>
            <a:endParaRPr lang="ru-RU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Ноябрь 2020г </a:t>
            </a:r>
            <a:r>
              <a:rPr lang="ru-RU" sz="2400" dirty="0">
                <a:solidFill>
                  <a:schemeClr val="bg1"/>
                </a:solidFill>
              </a:rPr>
              <a:t>Первенство Красноярского края по волейболу среди детей </a:t>
            </a:r>
            <a:r>
              <a:rPr lang="ru-RU" sz="2400" dirty="0" smtClean="0">
                <a:solidFill>
                  <a:schemeClr val="bg1"/>
                </a:solidFill>
              </a:rPr>
              <a:t>2008-09гг.р</a:t>
            </a:r>
            <a:r>
              <a:rPr lang="ru-RU" sz="2400" dirty="0">
                <a:solidFill>
                  <a:schemeClr val="bg1"/>
                </a:solidFill>
              </a:rPr>
              <a:t>. Девочки </a:t>
            </a:r>
            <a:r>
              <a:rPr lang="ru-RU" sz="2400" dirty="0" smtClean="0">
                <a:solidFill>
                  <a:schemeClr val="bg1"/>
                </a:solidFill>
              </a:rPr>
              <a:t>2 </a:t>
            </a:r>
            <a:r>
              <a:rPr lang="ru-RU" sz="2400" dirty="0">
                <a:solidFill>
                  <a:schemeClr val="bg1"/>
                </a:solidFill>
              </a:rPr>
              <a:t>место, мальчики </a:t>
            </a:r>
            <a:r>
              <a:rPr lang="ru-RU" sz="2400" b="1" dirty="0" smtClean="0">
                <a:solidFill>
                  <a:schemeClr val="bg1"/>
                </a:solidFill>
              </a:rPr>
              <a:t>4 место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Декабрь 2020г Зональное </a:t>
            </a:r>
            <a:r>
              <a:rPr lang="ru-RU" sz="2400" dirty="0">
                <a:solidFill>
                  <a:schemeClr val="bg1"/>
                </a:solidFill>
              </a:rPr>
              <a:t>первенство РФ волейболу среди команд девушек 2008-09 </a:t>
            </a:r>
            <a:r>
              <a:rPr lang="ru-RU" sz="2400" dirty="0" smtClean="0">
                <a:solidFill>
                  <a:schemeClr val="bg1"/>
                </a:solidFill>
              </a:rPr>
              <a:t>г.р. - </a:t>
            </a:r>
            <a:r>
              <a:rPr lang="ru-RU" sz="2400" b="1" dirty="0" smtClean="0">
                <a:solidFill>
                  <a:schemeClr val="bg1"/>
                </a:solidFill>
              </a:rPr>
              <a:t>5 место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Команда девушек заработала право участвовать в полуфинальном этапе Первенства РФ по волейболу в марте 2021года</a:t>
            </a:r>
            <a:endParaRPr lang="ru-RU" sz="24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1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Спортивный класс </a:t>
            </a:r>
            <a:r>
              <a:rPr lang="ru-RU" b="1" dirty="0" smtClean="0"/>
              <a:t>(волейбол)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081668"/>
            <a:ext cx="11574966" cy="549755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20630"/>
              </p:ext>
            </p:extLst>
          </p:nvPr>
        </p:nvGraphicFramePr>
        <p:xfrm>
          <a:off x="493986" y="1156905"/>
          <a:ext cx="11204028" cy="5540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925">
                  <a:extLst>
                    <a:ext uri="{9D8B030D-6E8A-4147-A177-3AD203B41FA5}">
                      <a16:colId xmlns:a16="http://schemas.microsoft.com/office/drawing/2014/main" val="798182177"/>
                    </a:ext>
                  </a:extLst>
                </a:gridCol>
                <a:gridCol w="7534305">
                  <a:extLst>
                    <a:ext uri="{9D8B030D-6E8A-4147-A177-3AD203B41FA5}">
                      <a16:colId xmlns:a16="http://schemas.microsoft.com/office/drawing/2014/main" val="1290010894"/>
                    </a:ext>
                  </a:extLst>
                </a:gridCol>
                <a:gridCol w="1666685">
                  <a:extLst>
                    <a:ext uri="{9D8B030D-6E8A-4147-A177-3AD203B41FA5}">
                      <a16:colId xmlns:a16="http://schemas.microsoft.com/office/drawing/2014/main" val="995668712"/>
                    </a:ext>
                  </a:extLst>
                </a:gridCol>
                <a:gridCol w="1481113">
                  <a:extLst>
                    <a:ext uri="{9D8B030D-6E8A-4147-A177-3AD203B41FA5}">
                      <a16:colId xmlns:a16="http://schemas.microsoft.com/office/drawing/2014/main" val="778232822"/>
                    </a:ext>
                  </a:extLst>
                </a:gridCol>
              </a:tblGrid>
              <a:tr h="376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показателя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Целевой ориентир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 marL="20555" marR="20555" marT="20555" marB="20555"/>
                </a:tc>
                <a:extLst>
                  <a:ext uri="{0D108BD9-81ED-4DB2-BD59-A6C34878D82A}">
                    <a16:rowId xmlns:a16="http://schemas.microsoft.com/office/drawing/2014/main" val="1052836687"/>
                  </a:ext>
                </a:extLst>
              </a:tr>
              <a:tr h="46534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Удовлетворенность </a:t>
                      </a:r>
                      <a:r>
                        <a:rPr lang="ru-RU" sz="1800" dirty="0" smtClean="0">
                          <a:effectLst/>
                        </a:rPr>
                        <a:t>обучающихся, родителей, педагогического коллектива </a:t>
                      </a:r>
                      <a:r>
                        <a:rPr lang="ru-RU" sz="1800" dirty="0">
                          <a:effectLst/>
                        </a:rPr>
                        <a:t> количеством и качеством программ спортивно-оздоровительной направленности.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менее </a:t>
                      </a:r>
                      <a:r>
                        <a:rPr lang="ru-RU" sz="1800" dirty="0" smtClean="0">
                          <a:effectLst/>
                        </a:rPr>
                        <a:t>90%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Выполнено</a:t>
                      </a:r>
                      <a:endParaRPr lang="ru-RU" dirty="0"/>
                    </a:p>
                  </a:txBody>
                  <a:tcPr marL="20555" marR="20555" marT="20555" marB="20555"/>
                </a:tc>
                <a:extLst>
                  <a:ext uri="{0D108BD9-81ED-4DB2-BD59-A6C34878D82A}">
                    <a16:rowId xmlns:a16="http://schemas.microsoft.com/office/drawing/2014/main" val="303646471"/>
                  </a:ext>
                </a:extLst>
              </a:tr>
              <a:tr h="60280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обучающих специализированного класса, принимающих участие в спортивно – массовых и физкультурно–оздоровительных мероприятиях школы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менее </a:t>
                      </a:r>
                      <a:r>
                        <a:rPr lang="ru-RU" sz="1800" dirty="0" smtClean="0">
                          <a:effectLst/>
                        </a:rPr>
                        <a:t>90%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Выполнено</a:t>
                      </a:r>
                      <a:endParaRPr lang="ru-RU" dirty="0"/>
                    </a:p>
                  </a:txBody>
                  <a:tcPr marL="20555" marR="20555" marT="20555" marB="20555"/>
                </a:tc>
                <a:extLst>
                  <a:ext uri="{0D108BD9-81ED-4DB2-BD59-A6C34878D82A}">
                    <a16:rowId xmlns:a16="http://schemas.microsoft.com/office/drawing/2014/main" val="1000773738"/>
                  </a:ext>
                </a:extLst>
              </a:tr>
              <a:tr h="37642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обучающихся специализированного класса охваченных занятиями физкультурой и спортом.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менее </a:t>
                      </a:r>
                      <a:r>
                        <a:rPr lang="ru-RU" sz="1800" dirty="0" smtClean="0">
                          <a:effectLst/>
                        </a:rPr>
                        <a:t>90%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 marL="20555" marR="20555" marT="20555" marB="20555"/>
                </a:tc>
                <a:extLst>
                  <a:ext uri="{0D108BD9-81ED-4DB2-BD59-A6C34878D82A}">
                    <a16:rowId xmlns:a16="http://schemas.microsoft.com/office/drawing/2014/main" val="3785795181"/>
                  </a:ext>
                </a:extLst>
              </a:tr>
              <a:tr h="46903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6855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</a:rPr>
                        <a:t>Доля обучающихся специализированного класса в краевых, городских, районных спортивно-массовых мероприятиях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менее </a:t>
                      </a:r>
                      <a:r>
                        <a:rPr lang="ru-RU" sz="1800" dirty="0" smtClean="0">
                          <a:effectLst/>
                        </a:rPr>
                        <a:t>90%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 marL="20555" marR="20555" marT="20555" marB="20555"/>
                </a:tc>
                <a:extLst>
                  <a:ext uri="{0D108BD9-81ED-4DB2-BD59-A6C34878D82A}">
                    <a16:rowId xmlns:a16="http://schemas.microsoft.com/office/drawing/2014/main" val="351925858"/>
                  </a:ext>
                </a:extLst>
              </a:tr>
              <a:tr h="46534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Доля семей, посещающих спортивные мероприятия школы от общей численности семей обучающихся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менее </a:t>
                      </a:r>
                      <a:r>
                        <a:rPr lang="ru-RU" sz="1800" dirty="0" smtClean="0">
                          <a:effectLst/>
                        </a:rPr>
                        <a:t>20%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Выполнено</a:t>
                      </a:r>
                      <a:endParaRPr lang="ru-RU" dirty="0"/>
                    </a:p>
                  </a:txBody>
                  <a:tcPr marL="20555" marR="20555" marT="20555" marB="20555"/>
                </a:tc>
                <a:extLst>
                  <a:ext uri="{0D108BD9-81ED-4DB2-BD59-A6C34878D82A}">
                    <a16:rowId xmlns:a16="http://schemas.microsoft.com/office/drawing/2014/main" val="2150374736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Доля выявленных обучающихся, показывающих высокие спортивные достижения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Выполнено</a:t>
                      </a:r>
                      <a:endParaRPr lang="ru-RU" dirty="0"/>
                    </a:p>
                  </a:txBody>
                  <a:tcPr marL="20555" marR="20555" marT="20555" marB="20555"/>
                </a:tc>
                <a:extLst>
                  <a:ext uri="{0D108BD9-81ED-4DB2-BD59-A6C34878D82A}">
                    <a16:rowId xmlns:a16="http://schemas.microsoft.com/office/drawing/2014/main" val="1292137441"/>
                  </a:ext>
                </a:extLst>
              </a:tr>
              <a:tr h="60280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Обеспеченность материально-техническим оборудованием для организации здоровьесберегающей деятельности, просветительской работы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менее 100%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555" marR="20555" marT="20555" marB="205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Выполнено</a:t>
                      </a:r>
                      <a:endParaRPr lang="ru-RU" dirty="0"/>
                    </a:p>
                  </a:txBody>
                  <a:tcPr marL="20555" marR="20555" marT="20555" marB="20555"/>
                </a:tc>
                <a:extLst>
                  <a:ext uri="{0D108BD9-81ED-4DB2-BD59-A6C34878D82A}">
                    <a16:rowId xmlns:a16="http://schemas.microsoft.com/office/drawing/2014/main" val="1199942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7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Спортивный класс </a:t>
            </a:r>
            <a:r>
              <a:rPr lang="ru-RU" b="1" dirty="0" smtClean="0"/>
              <a:t>(волейбол)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081668"/>
            <a:ext cx="11574966" cy="5497552"/>
          </a:xfrm>
        </p:spPr>
        <p:txBody>
          <a:bodyPr>
            <a:normAutofit fontScale="92500"/>
          </a:bodyPr>
          <a:lstStyle/>
          <a:p>
            <a:r>
              <a:rPr lang="ru-RU" sz="3000" b="1" u="sng" dirty="0" smtClean="0">
                <a:solidFill>
                  <a:schemeClr val="bg1"/>
                </a:solidFill>
              </a:rPr>
              <a:t>Вывод:</a:t>
            </a:r>
            <a:r>
              <a:rPr lang="ru-RU" sz="30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Проект работает в оптимальном для данных условий режиме;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Учащиеся класса регулярно выполняют требуемые контрольные и переводные нормативы по общей и специальной физической подготовке;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Команды девочек и мальчиков сформированные на основе учащихся 6в класса регулярно принимают участие в соревнованиях различного уровня (район, город, край, регион);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Достигнуто оптимальное соотношение тренировочного и учебного процессов – практически все учащиеся имеют оценки «Хорошо» и «Отлично» за 2 четверть 2020-21 учебного года;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Основная задача на ближайшее время – выход в финальную часть Всероссийских соревнований по волейболу «Летающий мяч», где могут участвовать только команды Образовательных учреждений.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8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ГТО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081668"/>
            <a:ext cx="11574966" cy="54975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4000" dirty="0" smtClean="0"/>
              <a:t>Распоряжение </a:t>
            </a:r>
            <a:r>
              <a:rPr lang="ru-RU" sz="4000" dirty="0"/>
              <a:t>Правительства Российской Федерации от 30.06.2014 №</a:t>
            </a:r>
            <a:r>
              <a:rPr lang="ru-RU" sz="4000" dirty="0" smtClean="0"/>
              <a:t>1165-р: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с </a:t>
            </a:r>
            <a:r>
              <a:rPr lang="ru-RU" sz="4000" dirty="0">
                <a:solidFill>
                  <a:srgbClr val="C00000"/>
                </a:solidFill>
              </a:rPr>
              <a:t>1 января 2016 года осуществляется этап внедрения ВФСК ГТО среди обучающихся всех образовательных организаций Российской Федерации.</a:t>
            </a:r>
            <a:endParaRPr lang="ru-RU" sz="4000" dirty="0" smtClean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ГТО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177158"/>
            <a:ext cx="11574966" cy="5402061"/>
          </a:xfrm>
          <a:effectLst/>
        </p:spPr>
        <p:txBody>
          <a:bodyPr>
            <a:normAutofit fontScale="85000" lnSpcReduction="10000"/>
          </a:bodyPr>
          <a:lstStyle/>
          <a:p>
            <a:r>
              <a:rPr lang="ru-RU" sz="2400" b="1" u="sng" dirty="0">
                <a:solidFill>
                  <a:schemeClr val="bg1"/>
                </a:solidFill>
              </a:rPr>
              <a:t>Цель проекта: </a:t>
            </a:r>
            <a:r>
              <a:rPr lang="ru-RU" sz="2400" dirty="0">
                <a:solidFill>
                  <a:schemeClr val="bg1"/>
                </a:solidFill>
              </a:rPr>
              <a:t>Повышение эффективности использования возможностей </a:t>
            </a:r>
            <a:r>
              <a:rPr lang="ru-RU" sz="2400" dirty="0" err="1" smtClean="0">
                <a:solidFill>
                  <a:schemeClr val="bg1"/>
                </a:solidFill>
              </a:rPr>
              <a:t>ФКиС</a:t>
            </a:r>
            <a:r>
              <a:rPr lang="ru-RU" sz="2400" dirty="0" smtClean="0">
                <a:solidFill>
                  <a:schemeClr val="bg1"/>
                </a:solidFill>
              </a:rPr>
              <a:t> в </a:t>
            </a:r>
            <a:r>
              <a:rPr lang="ru-RU" sz="2400" dirty="0">
                <a:solidFill>
                  <a:schemeClr val="bg1"/>
                </a:solidFill>
              </a:rPr>
              <a:t>укреплении здоровья, гармоничном и всестороннем развитии личности, воспитании патриотизма и обеспечение преемственности в осуществлении </a:t>
            </a:r>
            <a:r>
              <a:rPr lang="ru-RU" sz="2400" dirty="0" smtClean="0">
                <a:solidFill>
                  <a:schemeClr val="bg1"/>
                </a:solidFill>
              </a:rPr>
              <a:t>физического </a:t>
            </a:r>
            <a:r>
              <a:rPr lang="ru-RU" sz="2400" dirty="0">
                <a:solidFill>
                  <a:schemeClr val="bg1"/>
                </a:solidFill>
              </a:rPr>
              <a:t>воспитания </a:t>
            </a:r>
            <a:r>
              <a:rPr lang="ru-RU" sz="2400" dirty="0" smtClean="0">
                <a:solidFill>
                  <a:schemeClr val="bg1"/>
                </a:solidFill>
              </a:rPr>
              <a:t>населения.</a:t>
            </a:r>
          </a:p>
          <a:p>
            <a:r>
              <a:rPr lang="ru-RU" sz="2400" b="1" u="sng" dirty="0">
                <a:solidFill>
                  <a:schemeClr val="bg1"/>
                </a:solidFill>
              </a:rPr>
              <a:t>Задачи проекта: </a:t>
            </a:r>
            <a:r>
              <a:rPr lang="ru-RU" sz="2400" dirty="0">
                <a:solidFill>
                  <a:schemeClr val="bg1"/>
                </a:solidFill>
              </a:rPr>
              <a:t>1. Популяризация комплекса ГТО среди подрастающего поколения, учителей и родителей (законных представителей).</a:t>
            </a:r>
          </a:p>
          <a:p>
            <a:r>
              <a:rPr lang="ru-RU" sz="2400" dirty="0">
                <a:solidFill>
                  <a:schemeClr val="bg1"/>
                </a:solidFill>
              </a:rPr>
              <a:t>2. Увеличение числа учащихся, учителей и родителей, систематически занимающихся физической культурой и спортом.</a:t>
            </a:r>
          </a:p>
          <a:p>
            <a:r>
              <a:rPr lang="ru-RU" sz="2400" dirty="0">
                <a:solidFill>
                  <a:schemeClr val="bg1"/>
                </a:solidFill>
              </a:rPr>
              <a:t>3. Повышение уровня физической подготовленности.</a:t>
            </a:r>
          </a:p>
          <a:p>
            <a:r>
              <a:rPr lang="ru-RU" sz="2400" dirty="0">
                <a:solidFill>
                  <a:schemeClr val="bg1"/>
                </a:solidFill>
              </a:rPr>
              <a:t>4. Формирование у учащихся, учителей и родителей, осознанных потребностей в систематических занятиях физической культурой и спортом, ведении здорового образа жизни.</a:t>
            </a:r>
          </a:p>
          <a:p>
            <a:r>
              <a:rPr lang="ru-RU" sz="2400" dirty="0">
                <a:solidFill>
                  <a:schemeClr val="bg1"/>
                </a:solidFill>
              </a:rPr>
              <a:t>5. Повышение общего уровня знаний населения о средствах, методах и формах организации самостоятельных занятий физической культурой и спортом.</a:t>
            </a:r>
          </a:p>
          <a:p>
            <a:r>
              <a:rPr lang="ru-RU" sz="2400" dirty="0">
                <a:solidFill>
                  <a:schemeClr val="bg1"/>
                </a:solidFill>
              </a:rPr>
              <a:t>6. Модернизация системы физического воспитания и системы развития массового, детско-юношеского и школьного спорта.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4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2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ГТО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177158"/>
            <a:ext cx="11574966" cy="5402061"/>
          </a:xfrm>
          <a:effectLst/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Проект направлен: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Учащиеся школы </a:t>
            </a:r>
            <a:r>
              <a:rPr lang="ru-RU" sz="2400" dirty="0" smtClean="0">
                <a:solidFill>
                  <a:schemeClr val="bg1"/>
                </a:solidFill>
              </a:rPr>
              <a:t>– принимают активное участие в школьных, районных, муниципальных мероприятиях, сдают нормативы и получают значки ГТО (более подробно информация представлена на следующих слайдах)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Учителя и работники школы </a:t>
            </a:r>
            <a:r>
              <a:rPr lang="ru-RU" sz="2400" dirty="0" smtClean="0">
                <a:solidFill>
                  <a:schemeClr val="bg1"/>
                </a:solidFill>
              </a:rPr>
              <a:t>– с 2018 года в ежегодную Спартакиаду работников учреждений образования Советского района внесён вид : «сдача норм ГТО» (команда МАОУ СШ №115 три года подряд является чемпионом в данных соревнованиях по </a:t>
            </a:r>
            <a:r>
              <a:rPr lang="en-US" sz="2400" dirty="0" smtClean="0">
                <a:solidFill>
                  <a:schemeClr val="bg1"/>
                </a:solidFill>
              </a:rPr>
              <a:t>II</a:t>
            </a:r>
            <a:r>
              <a:rPr lang="ru-RU" sz="2400" dirty="0" smtClean="0">
                <a:solidFill>
                  <a:schemeClr val="bg1"/>
                </a:solidFill>
              </a:rPr>
              <a:t> группе)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Родители (Законные представители)</a:t>
            </a:r>
            <a:r>
              <a:rPr lang="ru-RU" sz="2400" dirty="0" smtClean="0">
                <a:solidFill>
                  <a:schemeClr val="bg1"/>
                </a:solidFill>
              </a:rPr>
              <a:t> – в плане на 2021 год, привлечь родителей для участия в «Фестивале ГТО» (если позволит эпидемиологическая обстановка)</a:t>
            </a:r>
            <a:endParaRPr lang="ru-RU" sz="2400" dirty="0">
              <a:solidFill>
                <a:schemeClr val="bg1"/>
              </a:solidFill>
            </a:endParaRPr>
          </a:p>
          <a:p>
            <a:endParaRPr lang="ru-RU" sz="4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1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ГТО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177158"/>
            <a:ext cx="11574966" cy="5402061"/>
          </a:xfrm>
          <a:effectLst/>
        </p:spPr>
        <p:txBody>
          <a:bodyPr>
            <a:normAutofit fontScale="92500"/>
          </a:bodyPr>
          <a:lstStyle/>
          <a:p>
            <a:pPr algn="ctr"/>
            <a:r>
              <a:rPr lang="ru-RU" sz="4000" b="1" dirty="0" smtClean="0"/>
              <a:t>Ежегодно в МАОУ СШ № 115 </a:t>
            </a:r>
          </a:p>
          <a:p>
            <a:pPr algn="ctr"/>
            <a:r>
              <a:rPr lang="ru-RU" sz="4000" b="1" dirty="0" smtClean="0"/>
              <a:t>в феврале-марте проводится «Фестиваль ГТО»</a:t>
            </a:r>
          </a:p>
          <a:p>
            <a:r>
              <a:rPr lang="ru-RU" sz="4000" dirty="0" smtClean="0"/>
              <a:t>Участвовало:</a:t>
            </a:r>
          </a:p>
          <a:p>
            <a:r>
              <a:rPr lang="ru-RU" sz="4000" dirty="0" smtClean="0"/>
              <a:t>2017-18 учебный год – 93 человека</a:t>
            </a:r>
          </a:p>
          <a:p>
            <a:r>
              <a:rPr lang="ru-RU" sz="4000" dirty="0" smtClean="0"/>
              <a:t>2018-19 учебный год – 206 человек</a:t>
            </a:r>
          </a:p>
          <a:p>
            <a:r>
              <a:rPr lang="ru-RU" sz="4000" dirty="0" smtClean="0"/>
              <a:t>2019-20 учебный год – отмена массовых мероприятий из-за пандемии</a:t>
            </a:r>
          </a:p>
          <a:p>
            <a:endParaRPr lang="ru-RU" sz="4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ГТО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956442"/>
            <a:ext cx="11574966" cy="5622778"/>
          </a:xfrm>
          <a:effectLst/>
        </p:spPr>
        <p:txBody>
          <a:bodyPr>
            <a:normAutofit fontScale="47500" lnSpcReduction="20000"/>
          </a:bodyPr>
          <a:lstStyle/>
          <a:p>
            <a:endParaRPr lang="ru-RU" sz="2400" dirty="0">
              <a:solidFill>
                <a:schemeClr val="bg1"/>
              </a:solidFill>
            </a:endParaRPr>
          </a:p>
          <a:p>
            <a:pPr algn="ctr"/>
            <a:r>
              <a:rPr lang="ru-RU" sz="5800" b="1" dirty="0" smtClean="0"/>
              <a:t>Ежегодно учащиеся МАОУ СШ №115 принимают участие в районных и городских мероприятиях, связанных с ВФСК ГТО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100" dirty="0"/>
              <a:t>М</a:t>
            </a:r>
            <a:r>
              <a:rPr lang="ru-RU" sz="5100" dirty="0" smtClean="0"/>
              <a:t>ай 2016г «Летний </a:t>
            </a:r>
            <a:r>
              <a:rPr lang="ru-RU" sz="5100" dirty="0"/>
              <a:t>фестиваль </a:t>
            </a:r>
            <a:r>
              <a:rPr lang="ru-RU" sz="5100" dirty="0" smtClean="0"/>
              <a:t>ГТО» (район)- </a:t>
            </a:r>
            <a:r>
              <a:rPr lang="ru-RU" sz="5100" b="1" dirty="0" smtClean="0"/>
              <a:t>3 место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100" dirty="0" smtClean="0"/>
              <a:t>2017-18 учебный год </a:t>
            </a:r>
            <a:r>
              <a:rPr lang="ru-RU" sz="5100" dirty="0"/>
              <a:t>– 6 человек по итогам года получили значки ГТО (</a:t>
            </a:r>
            <a:r>
              <a:rPr lang="ru-RU" sz="5100" b="1" dirty="0"/>
              <a:t>2 — </a:t>
            </a:r>
            <a:r>
              <a:rPr lang="ru-RU" sz="5100" b="1" dirty="0" smtClean="0"/>
              <a:t>серебряных, </a:t>
            </a:r>
            <a:r>
              <a:rPr lang="ru-RU" sz="5100" b="1" dirty="0"/>
              <a:t>4 </a:t>
            </a:r>
            <a:r>
              <a:rPr lang="ru-RU" sz="5100" b="1" dirty="0" smtClean="0"/>
              <a:t>бронзовых)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100" dirty="0" smtClean="0"/>
              <a:t>2018-19 учебный год </a:t>
            </a:r>
            <a:r>
              <a:rPr lang="ru-RU" sz="5100" dirty="0"/>
              <a:t>– </a:t>
            </a:r>
            <a:r>
              <a:rPr lang="ru-RU" sz="5100" dirty="0" smtClean="0"/>
              <a:t>6 </a:t>
            </a:r>
            <a:r>
              <a:rPr lang="ru-RU" sz="5100" dirty="0"/>
              <a:t>человек по итогам года получили значки ГТО </a:t>
            </a:r>
            <a:r>
              <a:rPr lang="ru-RU" sz="5100" b="1" dirty="0"/>
              <a:t>(1 — </a:t>
            </a:r>
            <a:r>
              <a:rPr lang="ru-RU" sz="5100" b="1" dirty="0" smtClean="0"/>
              <a:t>серебряных, </a:t>
            </a:r>
            <a:r>
              <a:rPr lang="ru-RU" sz="5100" b="1" dirty="0"/>
              <a:t>5 </a:t>
            </a:r>
            <a:r>
              <a:rPr lang="ru-RU" sz="5100" b="1" dirty="0" smtClean="0"/>
              <a:t>бронзовых)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100" dirty="0" smtClean="0"/>
              <a:t>2019-20 </a:t>
            </a:r>
            <a:r>
              <a:rPr lang="ru-RU" sz="5100" dirty="0"/>
              <a:t>учебный год – </a:t>
            </a:r>
            <a:r>
              <a:rPr lang="ru-RU" sz="5100" dirty="0" smtClean="0"/>
              <a:t>31 </a:t>
            </a:r>
            <a:r>
              <a:rPr lang="ru-RU" sz="5100" dirty="0"/>
              <a:t>человек по итогам года получили значки ГТО </a:t>
            </a:r>
            <a:r>
              <a:rPr lang="ru-RU" sz="5100" b="1" dirty="0" smtClean="0"/>
              <a:t>(7 золотых, 12 серебряных</a:t>
            </a:r>
            <a:r>
              <a:rPr lang="ru-RU" sz="5100" b="1" dirty="0"/>
              <a:t>, </a:t>
            </a:r>
            <a:r>
              <a:rPr lang="ru-RU" sz="5100" b="1" dirty="0" smtClean="0"/>
              <a:t>12 </a:t>
            </a:r>
            <a:r>
              <a:rPr lang="ru-RU" sz="5100" b="1" dirty="0"/>
              <a:t>бронзовых</a:t>
            </a:r>
            <a:r>
              <a:rPr lang="ru-RU" sz="5100" b="1" dirty="0" smtClean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100" b="1" dirty="0" smtClean="0"/>
              <a:t>Лето 2019г. </a:t>
            </a:r>
            <a:r>
              <a:rPr lang="ru-RU" sz="5100" dirty="0" smtClean="0"/>
              <a:t>Во </a:t>
            </a:r>
            <a:r>
              <a:rPr lang="ru-RU" sz="5100" dirty="0"/>
              <a:t>время работы пришкольного лагеря, учащиеся школы приняли участие в проекте «Лето в кроссовках», участвовали в сдаче норм ГТО </a:t>
            </a:r>
            <a:r>
              <a:rPr lang="ru-RU" sz="5100" b="1" dirty="0"/>
              <a:t>(приняло участие 27 </a:t>
            </a:r>
            <a:r>
              <a:rPr lang="ru-RU" sz="5100" b="1" dirty="0" smtClean="0"/>
              <a:t>человек)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100" dirty="0" smtClean="0"/>
              <a:t>2019-20 учебный год – отмена массовых мероприятий из-за пандемии</a:t>
            </a:r>
          </a:p>
          <a:p>
            <a:endParaRPr lang="ru-RU" sz="5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4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ГТО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956442"/>
            <a:ext cx="11574966" cy="5622778"/>
          </a:xfrm>
          <a:effectLst/>
        </p:spPr>
        <p:txBody>
          <a:bodyPr>
            <a:normAutofit/>
          </a:bodyPr>
          <a:lstStyle/>
          <a:p>
            <a:endParaRPr lang="ru-RU" sz="4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012931"/>
              </p:ext>
            </p:extLst>
          </p:nvPr>
        </p:nvGraphicFramePr>
        <p:xfrm>
          <a:off x="546538" y="1081667"/>
          <a:ext cx="11288109" cy="5469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4080310357"/>
                    </a:ext>
                  </a:extLst>
                </a:gridCol>
                <a:gridCol w="7945117">
                  <a:extLst>
                    <a:ext uri="{9D8B030D-6E8A-4147-A177-3AD203B41FA5}">
                      <a16:colId xmlns:a16="http://schemas.microsoft.com/office/drawing/2014/main" val="4166840706"/>
                    </a:ext>
                  </a:extLst>
                </a:gridCol>
                <a:gridCol w="1519096">
                  <a:extLst>
                    <a:ext uri="{9D8B030D-6E8A-4147-A177-3AD203B41FA5}">
                      <a16:colId xmlns:a16="http://schemas.microsoft.com/office/drawing/2014/main" val="2155614841"/>
                    </a:ext>
                  </a:extLst>
                </a:gridCol>
                <a:gridCol w="1519096">
                  <a:extLst>
                    <a:ext uri="{9D8B030D-6E8A-4147-A177-3AD203B41FA5}">
                      <a16:colId xmlns:a16="http://schemas.microsoft.com/office/drawing/2014/main" val="2500872725"/>
                    </a:ext>
                  </a:extLst>
                </a:gridCol>
              </a:tblGrid>
              <a:tr h="522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Целевой ориентир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Результат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extLst>
                  <a:ext uri="{0D108BD9-81ED-4DB2-BD59-A6C34878D82A}">
                    <a16:rowId xmlns:a16="http://schemas.microsoft.com/office/drawing/2014/main" val="642203996"/>
                  </a:ext>
                </a:extLst>
              </a:tr>
              <a:tr h="522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Удовлетворенность </a:t>
                      </a:r>
                      <a:r>
                        <a:rPr lang="ru-RU" sz="1600" dirty="0" smtClean="0">
                          <a:effectLst/>
                        </a:rPr>
                        <a:t>обучающихся, родителей, педагогического коллектива </a:t>
                      </a:r>
                      <a:r>
                        <a:rPr lang="ru-RU" sz="1600" dirty="0">
                          <a:effectLst/>
                        </a:rPr>
                        <a:t> количеством и качеством программ спортивно-оздоровительной направленности, участием в  ФВСК ГТО.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менее </a:t>
                      </a:r>
                      <a:r>
                        <a:rPr lang="ru-RU" sz="1600" dirty="0" smtClean="0">
                          <a:effectLst/>
                        </a:rPr>
                        <a:t>90%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extLst>
                  <a:ext uri="{0D108BD9-81ED-4DB2-BD59-A6C34878D82A}">
                    <a16:rowId xmlns:a16="http://schemas.microsoft.com/office/drawing/2014/main" val="249107490"/>
                  </a:ext>
                </a:extLst>
              </a:tr>
              <a:tr h="522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обучающих участвующих в  испытаниях по нормативам физической подготовленности  ФВСК ГТО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 менее 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extLst>
                  <a:ext uri="{0D108BD9-81ED-4DB2-BD59-A6C34878D82A}">
                    <a16:rowId xmlns:a16="http://schemas.microsoft.com/office/drawing/2014/main" val="3148279766"/>
                  </a:ext>
                </a:extLst>
              </a:tr>
              <a:tr h="522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обучающих принимающих участие в спортивно – массовых и физкультурно–оздоровительных мероприятиях школы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менее </a:t>
                      </a:r>
                      <a:r>
                        <a:rPr lang="ru-RU" sz="1600" dirty="0" smtClean="0">
                          <a:effectLst/>
                        </a:rPr>
                        <a:t>90%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extLst>
                  <a:ext uri="{0D108BD9-81ED-4DB2-BD59-A6C34878D82A}">
                    <a16:rowId xmlns:a16="http://schemas.microsoft.com/office/drawing/2014/main" val="610744976"/>
                  </a:ext>
                </a:extLst>
              </a:tr>
              <a:tr h="522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обучающихся основной группы здоровья, охваченных занятиями физкультурой и спортом,  ФВСК ГТО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extLst>
                  <a:ext uri="{0D108BD9-81ED-4DB2-BD59-A6C34878D82A}">
                    <a16:rowId xmlns:a16="http://schemas.microsoft.com/office/drawing/2014/main" val="3328184540"/>
                  </a:ext>
                </a:extLst>
              </a:tr>
              <a:tr h="522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семей, посещающих спортивные мероприятия школы от общей численности семей обучающихся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менее </a:t>
                      </a:r>
                      <a:r>
                        <a:rPr lang="ru-RU" sz="1600" dirty="0" smtClean="0">
                          <a:effectLst/>
                        </a:rPr>
                        <a:t>20%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extLst>
                  <a:ext uri="{0D108BD9-81ED-4DB2-BD59-A6C34878D82A}">
                    <a16:rowId xmlns:a16="http://schemas.microsoft.com/office/drawing/2014/main" val="540653653"/>
                  </a:ext>
                </a:extLst>
              </a:tr>
              <a:tr h="522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Доля педагогов,  систематически занимающихся в спортивных и оздоровительных группах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extLst>
                  <a:ext uri="{0D108BD9-81ED-4DB2-BD59-A6C34878D82A}">
                    <a16:rowId xmlns:a16="http://schemas.microsoft.com/office/drawing/2014/main" val="1871814764"/>
                  </a:ext>
                </a:extLst>
              </a:tr>
              <a:tr h="27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Включенность участников образовательного  процесса в ЗОЖ и ФВСК ГТО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extLst>
                  <a:ext uri="{0D108BD9-81ED-4DB2-BD59-A6C34878D82A}">
                    <a16:rowId xmlns:a16="http://schemas.microsoft.com/office/drawing/2014/main" val="3627709570"/>
                  </a:ext>
                </a:extLst>
              </a:tr>
              <a:tr h="522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Доля выявленных обучающихся, показывающих высокие спортивные достижения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extLst>
                  <a:ext uri="{0D108BD9-81ED-4DB2-BD59-A6C34878D82A}">
                    <a16:rowId xmlns:a16="http://schemas.microsoft.com/office/drawing/2014/main" val="3264288260"/>
                  </a:ext>
                </a:extLst>
              </a:tr>
              <a:tr h="766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Обеспеченность материально-техническим оборудованием для организации здоровьесберегающей деятельности, просветительской работы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менее 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выполнено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415" marR="17415" marT="17415" marB="17415"/>
                </a:tc>
                <a:extLst>
                  <a:ext uri="{0D108BD9-81ED-4DB2-BD59-A6C34878D82A}">
                    <a16:rowId xmlns:a16="http://schemas.microsoft.com/office/drawing/2014/main" val="376501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7917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ГТО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1081668"/>
            <a:ext cx="10835126" cy="5140456"/>
          </a:xfrm>
        </p:spPr>
        <p:txBody>
          <a:bodyPr/>
          <a:lstStyle/>
          <a:p>
            <a:r>
              <a:rPr lang="ru-RU" sz="2400" b="1" u="sng" dirty="0">
                <a:solidFill>
                  <a:schemeClr val="bg1"/>
                </a:solidFill>
              </a:rPr>
              <a:t>Вывод: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Проект работает в оптимальном для данных условий режиме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Результаты полученные в процессе реализации проекта возможно признать удовлетворительными;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Задачи поставленные в проекте решены практически полностью;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Необходима дальнейшая, плановая работа в данном направлении. </a:t>
            </a:r>
            <a:endParaRPr lang="ru-RU" sz="28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9932"/>
            <a:ext cx="11258743" cy="92555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Спортивный класс </a:t>
            </a:r>
            <a:r>
              <a:rPr lang="ru-RU" b="1" dirty="0" smtClean="0"/>
              <a:t>(волейбол)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1397876"/>
            <a:ext cx="11273883" cy="5181344"/>
          </a:xfrm>
        </p:spPr>
        <p:txBody>
          <a:bodyPr>
            <a:normAutofit fontScale="85000" lnSpcReduction="20000"/>
          </a:bodyPr>
          <a:lstStyle/>
          <a:p>
            <a:r>
              <a:rPr lang="ru-RU" sz="4000" b="1" u="sng" dirty="0"/>
              <a:t>Цель </a:t>
            </a:r>
            <a:r>
              <a:rPr lang="ru-RU" sz="4000" b="1" u="sng" dirty="0" smtClean="0"/>
              <a:t>проекта: </a:t>
            </a:r>
            <a:r>
              <a:rPr lang="ru-RU" sz="4000" b="1" dirty="0" smtClean="0"/>
              <a:t>пропаганда </a:t>
            </a:r>
            <a:r>
              <a:rPr lang="ru-RU" sz="4000" b="1" dirty="0"/>
              <a:t>и </a:t>
            </a:r>
            <a:r>
              <a:rPr lang="ru-RU" sz="4000" b="1" dirty="0" smtClean="0"/>
              <a:t>популяризация </a:t>
            </a:r>
            <a:r>
              <a:rPr lang="ru-RU" sz="4000" b="1" dirty="0"/>
              <a:t>физической </a:t>
            </a:r>
            <a:r>
              <a:rPr lang="ru-RU" sz="4000" b="1" dirty="0" smtClean="0"/>
              <a:t>культуры, спорта и здорового </a:t>
            </a:r>
            <a:r>
              <a:rPr lang="ru-RU" sz="4000" b="1" dirty="0"/>
              <a:t>образа жизни среди учащихся  </a:t>
            </a:r>
            <a:r>
              <a:rPr lang="ru-RU" sz="4000" b="1" dirty="0" smtClean="0"/>
              <a:t>МАОУ СШ №115</a:t>
            </a:r>
            <a:endParaRPr lang="ru-RU" sz="40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4000" b="1" u="sng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000" b="1" u="sng" dirty="0"/>
              <a:t>Задачи: </a:t>
            </a:r>
            <a:endParaRPr lang="ru-RU" sz="4000" b="1" u="sng" dirty="0" smtClean="0"/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000" dirty="0" smtClean="0"/>
              <a:t>осуществления </a:t>
            </a:r>
            <a:r>
              <a:rPr lang="ru-RU" sz="4000" dirty="0"/>
              <a:t>углубленной спортивной подготовки одаренных, перспективных </a:t>
            </a:r>
            <a:r>
              <a:rPr lang="ru-RU" sz="4000" dirty="0" smtClean="0"/>
              <a:t>спортсменов;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4000" dirty="0" smtClean="0"/>
          </a:p>
          <a:p>
            <a:pPr marL="57150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000" dirty="0"/>
              <a:t>создание </a:t>
            </a:r>
            <a:r>
              <a:rPr lang="ru-RU" sz="4000" dirty="0" smtClean="0"/>
              <a:t>условий </a:t>
            </a:r>
            <a:r>
              <a:rPr lang="ru-RU" sz="4000" dirty="0"/>
              <a:t>для рационального сочетания образовательного и тренировочного процессов</a:t>
            </a:r>
            <a:endParaRPr lang="ru-RU" sz="4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3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554</TotalTime>
  <Words>1352</Words>
  <Application>Microsoft Office PowerPoint</Application>
  <PresentationFormat>Широкоэкранный</PresentationFormat>
  <Paragraphs>252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Сектор</vt:lpstr>
      <vt:lpstr>Реализация проектов физкультурно-спортивной направленности  2016-2021 год </vt:lpstr>
      <vt:lpstr>ГТО</vt:lpstr>
      <vt:lpstr>ГТО</vt:lpstr>
      <vt:lpstr>ГТО</vt:lpstr>
      <vt:lpstr>ГТО</vt:lpstr>
      <vt:lpstr>ГТО</vt:lpstr>
      <vt:lpstr>ГТО</vt:lpstr>
      <vt:lpstr>ГТО</vt:lpstr>
      <vt:lpstr>Спортивный класс (волейбол)</vt:lpstr>
      <vt:lpstr>Спортивный класс (волейбол)</vt:lpstr>
      <vt:lpstr>Спортивный класс (волейбол)</vt:lpstr>
      <vt:lpstr>Спортивный класс (волейбол)</vt:lpstr>
      <vt:lpstr>Спортивный класс (волейбол)</vt:lpstr>
      <vt:lpstr>Спортивный класс (волейбол)</vt:lpstr>
      <vt:lpstr>Спортивный класс (волейбол)</vt:lpstr>
      <vt:lpstr>Спортивный класс (волейбол)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проектов физкультурно-спортивной направленности 2020-2021 учебный год</dc:title>
  <dc:creator>user</dc:creator>
  <cp:lastModifiedBy>Пользователь</cp:lastModifiedBy>
  <cp:revision>29</cp:revision>
  <dcterms:created xsi:type="dcterms:W3CDTF">2021-01-20T00:52:59Z</dcterms:created>
  <dcterms:modified xsi:type="dcterms:W3CDTF">2021-02-02T02:49:06Z</dcterms:modified>
</cp:coreProperties>
</file>